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27"/>
  </p:notesMasterIdLst>
  <p:sldIdLst>
    <p:sldId id="256" r:id="rId4"/>
    <p:sldId id="257" r:id="rId5"/>
    <p:sldId id="258" r:id="rId6"/>
    <p:sldId id="261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59" r:id="rId21"/>
    <p:sldId id="262" r:id="rId22"/>
    <p:sldId id="265" r:id="rId23"/>
    <p:sldId id="260" r:id="rId24"/>
    <p:sldId id="264" r:id="rId25"/>
    <p:sldId id="267" r:id="rId26"/>
  </p:sldIdLst>
  <p:sldSz cx="12192000" cy="6858000"/>
  <p:notesSz cx="6858000" cy="9144000"/>
  <p:embeddedFontLst>
    <p:embeddedFont>
      <p:font typeface="方正兰亭粗黑简体" panose="02000000000000000000" pitchFamily="2" charset="-122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思源黑体 CN Bold" panose="020B0800000000000000" pitchFamily="34" charset="-122"/>
      <p:bold r:id="rId36"/>
    </p:embeddedFont>
    <p:embeddedFont>
      <p:font typeface="微软雅黑" panose="020B0503020204020204" pitchFamily="34" charset="-122"/>
      <p:regular r:id="rId37"/>
    </p:embeddedFont>
    <p:embeddedFont>
      <p:font typeface="方正兰亭特黑简体" panose="02000000000000000000" pitchFamily="2" charset="-122"/>
      <p:regular r:id="rId38"/>
    </p:embeddedFont>
    <p:embeddedFont>
      <p:font typeface="文悦新青年体 (非商业使用) W8" pitchFamily="50" charset="-122"/>
      <p:regular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等线" panose="02010600030101010101" charset="-122"/>
      <p:regular r:id="rId44"/>
    </p:embeddedFont>
    <p:embeddedFont>
      <p:font typeface="等线 Light" panose="02010600030101010101" charset="-122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72BE"/>
    <a:srgbClr val="29679F"/>
    <a:srgbClr val="1E3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6.xml"/><Relationship Id="rId45" Type="http://schemas.openxmlformats.org/officeDocument/2006/relationships/font" Target="fonts/font15.fntdata"/><Relationship Id="rId44" Type="http://schemas.openxmlformats.org/officeDocument/2006/relationships/font" Target="fonts/font14.fntdata"/><Relationship Id="rId43" Type="http://schemas.openxmlformats.org/officeDocument/2006/relationships/font" Target="fonts/font13.fntdata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slide" Target="slides/slide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8600271"/>
        <c:axId val="1338595695"/>
      </c:lineChart>
      <c:catAx>
        <c:axId val="1338600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38595695"/>
        <c:crosses val="autoZero"/>
        <c:auto val="1"/>
        <c:lblAlgn val="ctr"/>
        <c:lblOffset val="100"/>
        <c:noMultiLvlLbl val="0"/>
      </c:catAx>
      <c:valAx>
        <c:axId val="1338595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338600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EF6DB-5A60-4909-99D4-ED12B0A123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194D-9F97-428B-8071-F9DB31D5FD2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A0856-6B44-47D3-B167-57BD028F6B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0014-BAF6-4FAC-B1FD-9A6892A780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tags" Target="../tags/tag8.xml"/><Relationship Id="rId3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.png"/><Relationship Id="rId2" Type="http://schemas.openxmlformats.org/officeDocument/2006/relationships/tags" Target="../tags/tag9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.png"/><Relationship Id="rId2" Type="http://schemas.openxmlformats.org/officeDocument/2006/relationships/tags" Target="../tags/tag10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9.png"/><Relationship Id="rId2" Type="http://schemas.openxmlformats.org/officeDocument/2006/relationships/tags" Target="../tags/tag13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0.png"/><Relationship Id="rId2" Type="http://schemas.openxmlformats.org/officeDocument/2006/relationships/tags" Target="../tags/tag14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5.wdp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tags" Target="../tags/tag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578608" y="2343096"/>
            <a:ext cx="9613392" cy="3234744"/>
            <a:chOff x="2493726" y="2133474"/>
            <a:chExt cx="9613392" cy="3234744"/>
          </a:xfrm>
        </p:grpSpPr>
        <p:sp>
          <p:nvSpPr>
            <p:cNvPr id="15" name="平行四边形 7"/>
            <p:cNvSpPr/>
            <p:nvPr/>
          </p:nvSpPr>
          <p:spPr>
            <a:xfrm>
              <a:off x="2493726" y="2133474"/>
              <a:ext cx="9613392" cy="3234744"/>
            </a:xfrm>
            <a:custGeom>
              <a:avLst/>
              <a:gdLst>
                <a:gd name="connsiteX0" fmla="*/ 0 w 9814560"/>
                <a:gd name="connsiteY0" fmla="*/ 4191000 h 4191000"/>
                <a:gd name="connsiteX1" fmla="*/ 1047750 w 9814560"/>
                <a:gd name="connsiteY1" fmla="*/ 0 h 4191000"/>
                <a:gd name="connsiteX2" fmla="*/ 9814560 w 9814560"/>
                <a:gd name="connsiteY2" fmla="*/ 0 h 4191000"/>
                <a:gd name="connsiteX3" fmla="*/ 8766810 w 9814560"/>
                <a:gd name="connsiteY3" fmla="*/ 4191000 h 4191000"/>
                <a:gd name="connsiteX4" fmla="*/ 0 w 9814560"/>
                <a:gd name="connsiteY4" fmla="*/ 4191000 h 4191000"/>
                <a:gd name="connsiteX0-1" fmla="*/ 0 w 8766810"/>
                <a:gd name="connsiteY0-2" fmla="*/ 4191000 h 4191000"/>
                <a:gd name="connsiteX1-3" fmla="*/ 1047750 w 8766810"/>
                <a:gd name="connsiteY1-4" fmla="*/ 0 h 4191000"/>
                <a:gd name="connsiteX2-5" fmla="*/ 8549640 w 8766810"/>
                <a:gd name="connsiteY2-6" fmla="*/ 0 h 4191000"/>
                <a:gd name="connsiteX3-7" fmla="*/ 8766810 w 8766810"/>
                <a:gd name="connsiteY3-8" fmla="*/ 4191000 h 4191000"/>
                <a:gd name="connsiteX4-9" fmla="*/ 0 w 8766810"/>
                <a:gd name="connsiteY4-10" fmla="*/ 4191000 h 4191000"/>
                <a:gd name="connsiteX0-11" fmla="*/ 0 w 8570041"/>
                <a:gd name="connsiteY0-12" fmla="*/ 4191000 h 4191000"/>
                <a:gd name="connsiteX1-13" fmla="*/ 1047750 w 8570041"/>
                <a:gd name="connsiteY1-14" fmla="*/ 0 h 4191000"/>
                <a:gd name="connsiteX2-15" fmla="*/ 8549640 w 8570041"/>
                <a:gd name="connsiteY2-16" fmla="*/ 0 h 4191000"/>
                <a:gd name="connsiteX3-17" fmla="*/ 8570041 w 8570041"/>
                <a:gd name="connsiteY3-18" fmla="*/ 4191000 h 4191000"/>
                <a:gd name="connsiteX4-19" fmla="*/ 0 w 8570041"/>
                <a:gd name="connsiteY4-20" fmla="*/ 4191000 h 4191000"/>
                <a:gd name="connsiteX0-21" fmla="*/ 0 w 8570041"/>
                <a:gd name="connsiteY0-22" fmla="*/ 4191000 h 4191000"/>
                <a:gd name="connsiteX1-23" fmla="*/ 1047750 w 8570041"/>
                <a:gd name="connsiteY1-24" fmla="*/ 0 h 4191000"/>
                <a:gd name="connsiteX2-25" fmla="*/ 8558895 w 8570041"/>
                <a:gd name="connsiteY2-26" fmla="*/ 0 h 4191000"/>
                <a:gd name="connsiteX3-27" fmla="*/ 8570041 w 8570041"/>
                <a:gd name="connsiteY3-28" fmla="*/ 4191000 h 4191000"/>
                <a:gd name="connsiteX4-29" fmla="*/ 0 w 8570041"/>
                <a:gd name="connsiteY4-30" fmla="*/ 4191000 h 4191000"/>
                <a:gd name="connsiteX0-31" fmla="*/ 0 w 8572223"/>
                <a:gd name="connsiteY0-32" fmla="*/ 4194735 h 4194735"/>
                <a:gd name="connsiteX1-33" fmla="*/ 1047750 w 8572223"/>
                <a:gd name="connsiteY1-34" fmla="*/ 3735 h 4194735"/>
                <a:gd name="connsiteX2-35" fmla="*/ 8570289 w 8572223"/>
                <a:gd name="connsiteY2-36" fmla="*/ 0 h 4194735"/>
                <a:gd name="connsiteX3-37" fmla="*/ 8570041 w 8572223"/>
                <a:gd name="connsiteY3-38" fmla="*/ 4194735 h 4194735"/>
                <a:gd name="connsiteX4-39" fmla="*/ 0 w 8572223"/>
                <a:gd name="connsiteY4-40" fmla="*/ 4194735 h 4194735"/>
                <a:gd name="connsiteX0-41" fmla="*/ 0 w 8645140"/>
                <a:gd name="connsiteY0-42" fmla="*/ 4194735 h 4194735"/>
                <a:gd name="connsiteX1-43" fmla="*/ 1120667 w 8645140"/>
                <a:gd name="connsiteY1-44" fmla="*/ 3735 h 4194735"/>
                <a:gd name="connsiteX2-45" fmla="*/ 8643206 w 8645140"/>
                <a:gd name="connsiteY2-46" fmla="*/ 0 h 4194735"/>
                <a:gd name="connsiteX3-47" fmla="*/ 8642958 w 8645140"/>
                <a:gd name="connsiteY3-48" fmla="*/ 4194735 h 4194735"/>
                <a:gd name="connsiteX4-49" fmla="*/ 0 w 8645140"/>
                <a:gd name="connsiteY4-50" fmla="*/ 4194735 h 4194735"/>
                <a:gd name="connsiteX0-51" fmla="*/ 0 w 8708942"/>
                <a:gd name="connsiteY0-52" fmla="*/ 4145017 h 4194735"/>
                <a:gd name="connsiteX1-53" fmla="*/ 1184469 w 8708942"/>
                <a:gd name="connsiteY1-54" fmla="*/ 3735 h 4194735"/>
                <a:gd name="connsiteX2-55" fmla="*/ 8707008 w 8708942"/>
                <a:gd name="connsiteY2-56" fmla="*/ 0 h 4194735"/>
                <a:gd name="connsiteX3-57" fmla="*/ 8706760 w 8708942"/>
                <a:gd name="connsiteY3-58" fmla="*/ 4194735 h 4194735"/>
                <a:gd name="connsiteX4-59" fmla="*/ 0 w 8708942"/>
                <a:gd name="connsiteY4-60" fmla="*/ 4145017 h 4194735"/>
                <a:gd name="connsiteX0-61" fmla="*/ 0 w 8770443"/>
                <a:gd name="connsiteY0-62" fmla="*/ 4181102 h 4194735"/>
                <a:gd name="connsiteX1-63" fmla="*/ 1245970 w 8770443"/>
                <a:gd name="connsiteY1-64" fmla="*/ 3735 h 4194735"/>
                <a:gd name="connsiteX2-65" fmla="*/ 8768509 w 8770443"/>
                <a:gd name="connsiteY2-66" fmla="*/ 0 h 4194735"/>
                <a:gd name="connsiteX3-67" fmla="*/ 8768261 w 8770443"/>
                <a:gd name="connsiteY3-68" fmla="*/ 4194735 h 4194735"/>
                <a:gd name="connsiteX4-69" fmla="*/ 0 w 8770443"/>
                <a:gd name="connsiteY4-70" fmla="*/ 4181102 h 4194735"/>
                <a:gd name="connsiteX0-71" fmla="*/ 0 w 8744085"/>
                <a:gd name="connsiteY0-72" fmla="*/ 4157045 h 4194735"/>
                <a:gd name="connsiteX1-73" fmla="*/ 1219612 w 8744085"/>
                <a:gd name="connsiteY1-74" fmla="*/ 3735 h 4194735"/>
                <a:gd name="connsiteX2-75" fmla="*/ 8742151 w 8744085"/>
                <a:gd name="connsiteY2-76" fmla="*/ 0 h 4194735"/>
                <a:gd name="connsiteX3-77" fmla="*/ 8741903 w 8744085"/>
                <a:gd name="connsiteY3-78" fmla="*/ 4194735 h 4194735"/>
                <a:gd name="connsiteX4-79" fmla="*/ 0 w 8744085"/>
                <a:gd name="connsiteY4-80" fmla="*/ 4157045 h 4194735"/>
                <a:gd name="connsiteX0-81" fmla="*/ 0 w 8752872"/>
                <a:gd name="connsiteY0-82" fmla="*/ 4193131 h 4194735"/>
                <a:gd name="connsiteX1-83" fmla="*/ 1228399 w 8752872"/>
                <a:gd name="connsiteY1-84" fmla="*/ 3735 h 4194735"/>
                <a:gd name="connsiteX2-85" fmla="*/ 8750938 w 8752872"/>
                <a:gd name="connsiteY2-86" fmla="*/ 0 h 4194735"/>
                <a:gd name="connsiteX3-87" fmla="*/ 8750690 w 8752872"/>
                <a:gd name="connsiteY3-88" fmla="*/ 4194735 h 4194735"/>
                <a:gd name="connsiteX4-89" fmla="*/ 0 w 8752872"/>
                <a:gd name="connsiteY4-90" fmla="*/ 4193131 h 4194735"/>
                <a:gd name="connsiteX0-91" fmla="*/ 0 w 8695034"/>
                <a:gd name="connsiteY0-92" fmla="*/ 4193131 h 4194735"/>
                <a:gd name="connsiteX1-93" fmla="*/ 1170561 w 8695034"/>
                <a:gd name="connsiteY1-94" fmla="*/ 3735 h 4194735"/>
                <a:gd name="connsiteX2-95" fmla="*/ 8693100 w 8695034"/>
                <a:gd name="connsiteY2-96" fmla="*/ 0 h 4194735"/>
                <a:gd name="connsiteX3-97" fmla="*/ 8692852 w 8695034"/>
                <a:gd name="connsiteY3-98" fmla="*/ 4194735 h 4194735"/>
                <a:gd name="connsiteX4-99" fmla="*/ 0 w 8695034"/>
                <a:gd name="connsiteY4-100" fmla="*/ 4193131 h 41947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95034" h="4194735">
                  <a:moveTo>
                    <a:pt x="0" y="4193131"/>
                  </a:moveTo>
                  <a:lnTo>
                    <a:pt x="1170561" y="3735"/>
                  </a:lnTo>
                  <a:lnTo>
                    <a:pt x="8693100" y="0"/>
                  </a:lnTo>
                  <a:cubicBezTo>
                    <a:pt x="8699900" y="1397000"/>
                    <a:pt x="8686052" y="2797735"/>
                    <a:pt x="8692852" y="4194735"/>
                  </a:cubicBezTo>
                  <a:lnTo>
                    <a:pt x="0" y="4193131"/>
                  </a:lnTo>
                  <a:close/>
                </a:path>
              </a:pathLst>
            </a:custGeom>
            <a:solidFill>
              <a:schemeClr val="accent1">
                <a:lumMod val="7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/>
            </a:p>
          </p:txBody>
        </p:sp>
        <p:sp>
          <p:nvSpPr>
            <p:cNvPr id="8" name="平行四边形 7"/>
            <p:cNvSpPr/>
            <p:nvPr/>
          </p:nvSpPr>
          <p:spPr>
            <a:xfrm>
              <a:off x="2901386" y="2338084"/>
              <a:ext cx="9205732" cy="2834345"/>
            </a:xfrm>
            <a:custGeom>
              <a:avLst/>
              <a:gdLst>
                <a:gd name="connsiteX0" fmla="*/ 0 w 9814560"/>
                <a:gd name="connsiteY0" fmla="*/ 4191000 h 4191000"/>
                <a:gd name="connsiteX1" fmla="*/ 1047750 w 9814560"/>
                <a:gd name="connsiteY1" fmla="*/ 0 h 4191000"/>
                <a:gd name="connsiteX2" fmla="*/ 9814560 w 9814560"/>
                <a:gd name="connsiteY2" fmla="*/ 0 h 4191000"/>
                <a:gd name="connsiteX3" fmla="*/ 8766810 w 9814560"/>
                <a:gd name="connsiteY3" fmla="*/ 4191000 h 4191000"/>
                <a:gd name="connsiteX4" fmla="*/ 0 w 9814560"/>
                <a:gd name="connsiteY4" fmla="*/ 4191000 h 4191000"/>
                <a:gd name="connsiteX0-1" fmla="*/ 0 w 8766810"/>
                <a:gd name="connsiteY0-2" fmla="*/ 4191000 h 4191000"/>
                <a:gd name="connsiteX1-3" fmla="*/ 1047750 w 8766810"/>
                <a:gd name="connsiteY1-4" fmla="*/ 0 h 4191000"/>
                <a:gd name="connsiteX2-5" fmla="*/ 8549640 w 8766810"/>
                <a:gd name="connsiteY2-6" fmla="*/ 0 h 4191000"/>
                <a:gd name="connsiteX3-7" fmla="*/ 8766810 w 8766810"/>
                <a:gd name="connsiteY3-8" fmla="*/ 4191000 h 4191000"/>
                <a:gd name="connsiteX4-9" fmla="*/ 0 w 8766810"/>
                <a:gd name="connsiteY4-10" fmla="*/ 4191000 h 4191000"/>
                <a:gd name="connsiteX0-11" fmla="*/ 0 w 8570041"/>
                <a:gd name="connsiteY0-12" fmla="*/ 4191000 h 4191000"/>
                <a:gd name="connsiteX1-13" fmla="*/ 1047750 w 8570041"/>
                <a:gd name="connsiteY1-14" fmla="*/ 0 h 4191000"/>
                <a:gd name="connsiteX2-15" fmla="*/ 8549640 w 8570041"/>
                <a:gd name="connsiteY2-16" fmla="*/ 0 h 4191000"/>
                <a:gd name="connsiteX3-17" fmla="*/ 8570041 w 8570041"/>
                <a:gd name="connsiteY3-18" fmla="*/ 4191000 h 4191000"/>
                <a:gd name="connsiteX4-19" fmla="*/ 0 w 8570041"/>
                <a:gd name="connsiteY4-20" fmla="*/ 4191000 h 4191000"/>
                <a:gd name="connsiteX0-21" fmla="*/ 0 w 8570041"/>
                <a:gd name="connsiteY0-22" fmla="*/ 4191000 h 4191000"/>
                <a:gd name="connsiteX1-23" fmla="*/ 1047750 w 8570041"/>
                <a:gd name="connsiteY1-24" fmla="*/ 0 h 4191000"/>
                <a:gd name="connsiteX2-25" fmla="*/ 8558895 w 8570041"/>
                <a:gd name="connsiteY2-26" fmla="*/ 0 h 4191000"/>
                <a:gd name="connsiteX3-27" fmla="*/ 8570041 w 8570041"/>
                <a:gd name="connsiteY3-28" fmla="*/ 4191000 h 4191000"/>
                <a:gd name="connsiteX4-29" fmla="*/ 0 w 8570041"/>
                <a:gd name="connsiteY4-30" fmla="*/ 4191000 h 4191000"/>
                <a:gd name="connsiteX0-31" fmla="*/ 0 w 8576608"/>
                <a:gd name="connsiteY0-32" fmla="*/ 4191000 h 4191000"/>
                <a:gd name="connsiteX1-33" fmla="*/ 1047750 w 8576608"/>
                <a:gd name="connsiteY1-34" fmla="*/ 0 h 4191000"/>
                <a:gd name="connsiteX2-35" fmla="*/ 8575091 w 8576608"/>
                <a:gd name="connsiteY2-36" fmla="*/ 0 h 4191000"/>
                <a:gd name="connsiteX3-37" fmla="*/ 8570041 w 8576608"/>
                <a:gd name="connsiteY3-38" fmla="*/ 4191000 h 4191000"/>
                <a:gd name="connsiteX4-39" fmla="*/ 0 w 8576608"/>
                <a:gd name="connsiteY4-40" fmla="*/ 4191000 h 4191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576608" h="4191000">
                  <a:moveTo>
                    <a:pt x="0" y="4191000"/>
                  </a:moveTo>
                  <a:lnTo>
                    <a:pt x="1047750" y="0"/>
                  </a:lnTo>
                  <a:lnTo>
                    <a:pt x="8575091" y="0"/>
                  </a:lnTo>
                  <a:cubicBezTo>
                    <a:pt x="8581891" y="1397000"/>
                    <a:pt x="8563241" y="2794000"/>
                    <a:pt x="8570041" y="4191000"/>
                  </a:cubicBezTo>
                  <a:lnTo>
                    <a:pt x="0" y="4191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75139" y="2702150"/>
              <a:ext cx="6134581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5400" dirty="0">
                  <a:solidFill>
                    <a:schemeClr val="bg1">
                      <a:lumMod val="95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进程管理</a:t>
              </a:r>
              <a:endParaRPr lang="zh-CN" sz="5400" dirty="0">
                <a:solidFill>
                  <a:schemeClr val="bg1">
                    <a:lumMod val="9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482822" y="4416894"/>
              <a:ext cx="4870240" cy="535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3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The user can demonstrate on a projector or computer, or print the presentation and make it into a in a wider field</a:t>
              </a:r>
              <a:endParaRPr lang="en-US" altLang="zh-CN" sz="13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43601" y="3793999"/>
              <a:ext cx="371602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汇报人 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小夏      指导老师 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李贵林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236600" y="6030410"/>
            <a:ext cx="2196582" cy="61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59660" y="2464435"/>
            <a:ext cx="6737985" cy="682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接着，调用 OsSwtmrRecycle 函数回收与进程相关的软件定时器资源，并将进程的定时器ID设置为无效值。</a:t>
            </a:r>
            <a:endParaRPr lang="en-US" altLang="zh-CN" sz="2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616835" y="1512570"/>
            <a:ext cx="6621780" cy="805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798445" y="3223260"/>
            <a:ext cx="6134735" cy="17214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26515" y="5074285"/>
            <a:ext cx="97745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，它检查processCB-&gt;timerIdMap.bitMap是否为非空（指向有效内存）。如果映射表的bitMap字段不为空，意味着该进程拥有定时器映射表。就需要调用VidMapDestroy函数释放与定时器映射表相关的资源，接着将定时器映射表指向空，彻底清空资源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86485" y="4152265"/>
            <a:ext cx="97745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最后，根据配置选项 LOSCFG_KERNEL_LITEIPC 判断是否开启了轻量级进程间通信（LiteIPC）机制，并且进程处于用户态。如果满足条件，调用 LiteIpcPoolDelete 函数删除进程的LiteIPC池，并使用 memset_s 函数将进程的IPC信息结构体清零。</a:t>
            </a:r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17650" y="2216785"/>
            <a:ext cx="8912225" cy="144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进程正常退出方法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OsProcessNaturalExit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86485" y="4152265"/>
            <a:ext cx="97745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首先，函数通过任务控制块 runTask 中的进程ID获取进程控制块 processCB。然后，声明一个指向父进程控制块的指针 parentCB。</a:t>
            </a:r>
            <a:endParaRPr lang="zh-CN" altLang="en-US" sz="2000"/>
          </a:p>
          <a:p>
            <a:r>
              <a:rPr lang="zh-CN" altLang="en-US" sz="2000"/>
              <a:t>接下来，通过断言语句 LOS_ASSERT 检查进程是否具有正确的状态。其中，第一个断言检查进程的线程调度映射是否为0，第二个断言检查进程的状态是否为运行状态。如果断言失败，则会触发断言错误。</a:t>
            </a:r>
            <a:endParaRPr lang="zh-CN" altLang="en-US" sz="2000"/>
          </a:p>
          <a:p>
            <a:r>
              <a:rPr lang="zh-CN" altLang="en-US" sz="2000"/>
              <a:t>然后，调用 OsChildProcessResourcesFree 函数释放子进程占用的资源。该函数用于释放子进程的文件、安全能力和定时器等资源。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37130" y="1365885"/>
            <a:ext cx="7317105" cy="258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进程正常退出方法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OsProcessNaturalExit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1020" y="1392555"/>
            <a:ext cx="4044315" cy="5005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如果进程的父进程ID不是无效值，表示当前进程是一个子进程。接下来，执行以下操作：</a:t>
            </a:r>
            <a:endParaRPr lang="zh-CN" altLang="en-US" sz="2000"/>
          </a:p>
          <a:p>
            <a:r>
              <a:rPr lang="en-US" altLang="zh-CN" sz="2000"/>
              <a:t>1.</a:t>
            </a:r>
            <a:r>
              <a:rPr lang="zh-CN" altLang="en-US" sz="2000"/>
              <a:t>从父进程控制块中删除当前子进程的兄弟进程列表项。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如果当前子进程没有设置退出码信号，调用 OsProcessExitCodeSet 函数设置退出码。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将当前子进程的列表项插入到父进程的退出子进程列表中。</a:t>
            </a:r>
            <a:endParaRPr lang="zh-CN" altLang="en-US" sz="2000"/>
          </a:p>
          <a:p>
            <a:r>
              <a:rPr lang="en-US" altLang="zh-CN" sz="2000"/>
              <a:t>4.</a:t>
            </a:r>
            <a:r>
              <a:rPr lang="zh-CN" altLang="en-US" sz="2000"/>
              <a:t>从当前子进程的组成员列表中删除当前子进程的列表项。</a:t>
            </a:r>
            <a:endParaRPr lang="zh-CN" altLang="en-US" sz="2000"/>
          </a:p>
          <a:p>
            <a:r>
              <a:rPr lang="en-US" altLang="zh-CN" sz="2000"/>
              <a:t>5.</a:t>
            </a:r>
            <a:r>
              <a:rPr lang="zh-CN" altLang="en-US" sz="2000"/>
              <a:t>将当前子进程的列表项插入到当前子进程所属组的退出进程列表中。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4250" y="1398270"/>
            <a:ext cx="6835140" cy="406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进程正常退出方法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OsProcessNaturalExit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1020" y="1392555"/>
            <a:ext cx="4044315" cy="5005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/>
              <a:t>6.</a:t>
            </a:r>
            <a:r>
              <a:rPr lang="zh-CN" altLang="en-US" sz="2000"/>
              <a:t>调用 OsWaitCheckAndWakeParentProcess 函数检查并唤醒父进程。</a:t>
            </a:r>
            <a:endParaRPr lang="zh-CN" altLang="en-US" sz="2000"/>
          </a:p>
          <a:p>
            <a:r>
              <a:rPr lang="en-US" altLang="zh-CN" sz="2000"/>
              <a:t>7.</a:t>
            </a:r>
            <a:r>
              <a:rPr lang="zh-CN" altLang="en-US" sz="2000"/>
              <a:t>调用 OsDealAliveChildProcess 函数处理当前子进程的存活状态。</a:t>
            </a:r>
            <a:endParaRPr lang="zh-CN" altLang="en-US" sz="2000"/>
          </a:p>
          <a:p>
            <a:r>
              <a:rPr lang="en-US" altLang="zh-CN" sz="2000"/>
              <a:t>8.</a:t>
            </a:r>
            <a:r>
              <a:rPr lang="zh-CN" altLang="en-US" sz="2000"/>
              <a:t>将当前子进程的状态设置为僵尸态。</a:t>
            </a:r>
            <a:endParaRPr lang="zh-CN" altLang="en-US" sz="2000"/>
          </a:p>
          <a:p>
            <a:r>
              <a:rPr lang="en-US" altLang="zh-CN" sz="2000"/>
              <a:t>9.</a:t>
            </a:r>
            <a:r>
              <a:rPr lang="zh-CN" altLang="en-US" sz="2000"/>
              <a:t>调用 OsKill 函数向父进程发送 SIGCHLD 信号，表示子进程已退出。</a:t>
            </a:r>
            <a:endParaRPr lang="zh-CN" altLang="en-US" sz="2000"/>
          </a:p>
          <a:p>
            <a:r>
              <a:rPr lang="zh-CN" altLang="en-US" sz="2000"/>
              <a:t>将当前子进程的列表项插入到全局进程回收列表中。</a:t>
            </a:r>
            <a:endParaRPr lang="zh-CN" altLang="en-US" sz="2000"/>
          </a:p>
          <a:p>
            <a:r>
              <a:rPr lang="en-US" altLang="zh-CN" sz="2000"/>
              <a:t>10.</a:t>
            </a:r>
            <a:r>
              <a:rPr lang="zh-CN" altLang="en-US" sz="2000"/>
              <a:t>调用 OsRunTaskToDelete 函数删除当前任务的运行任务。</a:t>
            </a:r>
            <a:endParaRPr lang="zh-CN" altLang="en-US" sz="2000"/>
          </a:p>
          <a:p>
            <a:r>
              <a:rPr lang="en-US" altLang="zh-CN" sz="2000"/>
              <a:t>11.</a:t>
            </a:r>
            <a:r>
              <a:rPr lang="zh-CN" altLang="en-US" sz="2000"/>
              <a:t>最后，如果进程的父进程ID是无效值，表示当前进程是根进程，会触发Panic并输出提示消息。。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4250" y="1398270"/>
            <a:ext cx="6835140" cy="406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回收僵尸方法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  <a:p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OsRecycleZombiesProcess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1020" y="3511550"/>
            <a:ext cx="9909175" cy="2341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/>
              <a:t>首先，调用 OsExitProcessGroup 函数将子进程从其所属的进程组中移除，并更新进程组的状态。</a:t>
            </a:r>
            <a:endParaRPr sz="2000"/>
          </a:p>
          <a:p>
            <a:r>
              <a:rPr sz="2000"/>
              <a:t>然后，通过 LOS_ListDelete 函数将子进程的兄弟链表节点删除。</a:t>
            </a:r>
            <a:endParaRPr sz="2000"/>
          </a:p>
          <a:p>
            <a:r>
              <a:rPr sz="2000"/>
              <a:t>接下来，判断子进程的状态是否为僵尸态（OS_PROCESS_STATUS_ZOMBIES标志位）。如果是，则清除子进程的僵尸态标志位，并将其标记为未使用（OS_PROCESS_FLAG_UNUSED标志位）。</a:t>
            </a:r>
            <a:endParaRPr sz="2000"/>
          </a:p>
          <a:p>
            <a:r>
              <a:rPr sz="2000"/>
              <a:t>再次使用 LOS_ListDelete 函数将子进程从挂起列表中删除。</a:t>
            </a:r>
            <a:endParaRPr sz="20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4860" y="1365885"/>
            <a:ext cx="7012940" cy="1721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回收僵尸方法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  <a:p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OsRecycleZombiesProcess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1020" y="3511550"/>
            <a:ext cx="9909175" cy="2341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/>
              <a:t>根据子进程的状态进行不同的处理：</a:t>
            </a:r>
            <a:endParaRPr sz="2000"/>
          </a:p>
          <a:p>
            <a:r>
              <a:rPr lang="en-US" sz="2000"/>
              <a:t>1.</a:t>
            </a:r>
            <a:r>
              <a:rPr sz="2000"/>
              <a:t>如果子进程的状态是退出态（OS_PROCESS_FLAG_EXIT标志位），则将子进程的挂起列表插入到全局的进程回收列表头部。</a:t>
            </a:r>
            <a:endParaRPr sz="2000"/>
          </a:p>
          <a:p>
            <a:r>
              <a:rPr lang="en-US" sz="2000"/>
              <a:t>2.</a:t>
            </a:r>
            <a:r>
              <a:rPr sz="2000"/>
              <a:t>如果子进程的状态是组长态（OS_PROCESS_FLAG_GROUP_LEADER标志位），则将子进程的挂起列表插入到全局的进程回收列表尾部。</a:t>
            </a:r>
            <a:endParaRPr sz="2000"/>
          </a:p>
          <a:p>
            <a:r>
              <a:rPr sz="2000"/>
              <a:t>否则，将子进程的进程控制块插入到空闲进程控制块列表中（调用 OsInsertPCBToFreeList 函数）。</a:t>
            </a:r>
            <a:endParaRPr sz="20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6125" y="1440815"/>
            <a:ext cx="7546340" cy="207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处理存活子进程方法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  <a:p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OsDealAliveChildProcess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1020" y="1570355"/>
            <a:ext cx="5063490" cy="4283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000"/>
              <a:t>首先，如果当前进程存在子进程，则</a:t>
            </a:r>
            <a:r>
              <a:rPr lang="zh-CN" sz="2000"/>
              <a:t>获取子进程的链表头</a:t>
            </a:r>
            <a:r>
              <a:rPr lang="en-US" altLang="zh-CN" sz="2000"/>
              <a:t>childHead</a:t>
            </a:r>
            <a:r>
              <a:rPr lang="zh-CN" altLang="en-US" sz="2000"/>
              <a:t>先保存，然后清空当前进程的子进程。</a:t>
            </a:r>
            <a:endParaRPr lang="zh-CN" altLang="en-US" sz="2000"/>
          </a:p>
          <a:p>
            <a:r>
              <a:rPr sz="2000"/>
              <a:t>接下来，</a:t>
            </a:r>
            <a:r>
              <a:rPr lang="zh-CN" sz="2000"/>
              <a:t>如果该进程是用户态的进程，说明它是由用户程序启动的，因此应该选择用户初始化进程（g_userInitProcess）作为其父进程；否则，如果当前进程处于内核态（kernel mode），说明它是由操作系统内核启动的，因此应该选择内核初始化进程（g_kernelInitProcess）作为其父进程。</a:t>
            </a:r>
            <a:endParaRPr lang="zh-CN" sz="2000"/>
          </a:p>
          <a:p>
            <a:r>
              <a:rPr lang="zh-CN" sz="2000"/>
              <a:t>接下来进行一个循环，遍历刚才保存的该进程的子进程</a:t>
            </a:r>
            <a:r>
              <a:rPr lang="en-US" altLang="zh-CN" sz="2000"/>
              <a:t>List</a:t>
            </a:r>
            <a:r>
              <a:rPr lang="zh-CN" altLang="en-US" sz="2000"/>
              <a:t>，把他们给该进程的父进程（托孤）。</a:t>
            </a:r>
            <a:endParaRPr lang="zh-CN" altLang="en-US" sz="2000"/>
          </a:p>
          <a:p>
            <a:r>
              <a:rPr lang="zh-CN" altLang="en-US" sz="2000"/>
              <a:t>最后，将子进程链表插入到相应父进程的子进程链表的末尾。</a:t>
            </a:r>
            <a:endParaRPr lang="zh-CN" altLang="en-US" sz="2000"/>
          </a:p>
        </p:txBody>
      </p:sp>
      <p:pic>
        <p:nvPicPr>
          <p:cNvPr id="4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96330" y="1448753"/>
            <a:ext cx="5273040" cy="4557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108571" y="3168609"/>
            <a:ext cx="4761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在此输入标题</a:t>
            </a:r>
            <a:endParaRPr lang="zh-CN" altLang="en-US" sz="5300" spc="2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0668" y="4280424"/>
            <a:ext cx="47611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700" kern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ENTER YOUR TITLE HERE</a:t>
            </a:r>
            <a:endParaRPr kumimoji="0" lang="en-US" altLang="zh-CN" sz="17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02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2778" y="439140"/>
            <a:ext cx="2196582" cy="61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38" y="596324"/>
            <a:ext cx="210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输入标题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3244514" y="2990598"/>
            <a:ext cx="4299497" cy="269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GB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8026751" y="0"/>
            <a:ext cx="420950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hqprint"/>
          <a:srcRect t="-1439"/>
          <a:stretch>
            <a:fillRect/>
          </a:stretch>
        </p:blipFill>
        <p:spPr>
          <a:xfrm>
            <a:off x="313800" y="3089723"/>
            <a:ext cx="2776264" cy="2144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本框 13"/>
          <p:cNvSpPr txBox="1">
            <a:spLocks noChangeArrowheads="1"/>
          </p:cNvSpPr>
          <p:nvPr/>
        </p:nvSpPr>
        <p:spPr bwMode="auto">
          <a:xfrm>
            <a:off x="904240" y="1713123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pitchFamily="34" charset="-122"/>
              </a:rPr>
              <a:t>请替换文字内容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9640" y="2188022"/>
            <a:ext cx="4945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ea typeface="方正舒体" panose="02010601030101010101" pitchFamily="2" charset="-122"/>
                <a:sym typeface="+mn-ea"/>
              </a:rPr>
              <a:t>ADD YOUR TEXT HERE</a:t>
            </a:r>
            <a:endParaRPr lang="en-US" altLang="zh-CN" sz="110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微软雅黑" panose="020B0503020204020204" pitchFamily="34" charset="-122"/>
              <a:ea typeface="方正舒体" panose="02010601030101010101" pitchFamily="2" charset="-122"/>
              <a:sym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3374326" y="609024"/>
            <a:ext cx="1691639" cy="469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595547" y="0"/>
            <a:ext cx="1581912" cy="3328416"/>
          </a:xfrm>
          <a:prstGeom prst="rect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99572" y="602909"/>
            <a:ext cx="976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6000" spc="100" dirty="0">
                <a:solidFill>
                  <a:schemeClr val="bg1">
                    <a:lumMod val="9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目 录</a:t>
            </a:r>
            <a:endParaRPr lang="zh-CN" altLang="en-US" sz="6000" spc="100" dirty="0">
              <a:solidFill>
                <a:schemeClr val="bg1">
                  <a:lumMod val="9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 rot="5400000">
            <a:off x="1757065" y="2575047"/>
            <a:ext cx="2908411" cy="64203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spc="100" dirty="0">
                <a:solidFill>
                  <a:schemeClr val="bg1">
                    <a:lumMod val="95000"/>
                  </a:schemeClr>
                </a:solidFill>
                <a:latin typeface="文悦新青年体 (非商业使用) W8" pitchFamily="50" charset="-122"/>
                <a:ea typeface="文悦新青年体 (非商业使用) W8" pitchFamily="50" charset="-122"/>
                <a:cs typeface="Calibri" panose="020F0502020204030204" pitchFamily="34" charset="0"/>
              </a:rPr>
              <a:t>CONTENTS</a:t>
            </a:r>
            <a:endParaRPr lang="zh-CN" altLang="en-US" sz="3200" b="1" spc="100" dirty="0">
              <a:solidFill>
                <a:schemeClr val="bg1">
                  <a:lumMod val="95000"/>
                </a:schemeClr>
              </a:solidFill>
              <a:latin typeface="文悦新青年体 (非商业使用) W8" pitchFamily="50" charset="-122"/>
              <a:ea typeface="文悦新青年体 (非商业使用) W8" pitchFamily="50" charset="-122"/>
              <a:cs typeface="Calibri" panose="020F050202020403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262" y="5950010"/>
            <a:ext cx="2196582" cy="61016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502563" y="3563128"/>
            <a:ext cx="4875876" cy="769441"/>
            <a:chOff x="6264564" y="1095851"/>
            <a:chExt cx="4875876" cy="769441"/>
          </a:xfrm>
        </p:grpSpPr>
        <p:sp>
          <p:nvSpPr>
            <p:cNvPr id="16" name="文本框 15"/>
            <p:cNvSpPr txBox="1"/>
            <p:nvPr/>
          </p:nvSpPr>
          <p:spPr>
            <a:xfrm>
              <a:off x="7615605" y="1123318"/>
              <a:ext cx="2839034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7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Fork</a:t>
              </a:r>
              <a:r>
                <a:rPr lang="zh-CN" altLang="en-US" sz="27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进程</a:t>
              </a:r>
              <a:endParaRPr lang="zh-CN" altLang="en-US" sz="2700" dirty="0">
                <a:solidFill>
                  <a:schemeClr val="bg1">
                    <a:lumMod val="9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264564" y="1095851"/>
              <a:ext cx="16235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03</a:t>
              </a:r>
              <a:r>
                <a:rPr lang="en-US" altLang="zh-CN" sz="44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.</a:t>
              </a:r>
              <a:endParaRPr lang="zh-CN" altLang="en-US" sz="4400" b="1" i="1" spc="200" dirty="0">
                <a:solidFill>
                  <a:schemeClr val="bg1">
                    <a:lumMod val="9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643331" y="1588092"/>
              <a:ext cx="3497109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方正舒体" panose="02010601030101010101" pitchFamily="2" charset="-122"/>
                  <a:sym typeface="+mn-ea"/>
                </a:rPr>
                <a:t>FORK PROCESS</a:t>
              </a:r>
              <a:endParaRPr kumimoji="0" lang="en-US" altLang="zh-CN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方正舒体" panose="02010601030101010101" pitchFamily="2" charset="-122"/>
                <a:sym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502563" y="2356707"/>
            <a:ext cx="4875876" cy="769441"/>
            <a:chOff x="6264564" y="1095851"/>
            <a:chExt cx="4875876" cy="769441"/>
          </a:xfrm>
        </p:grpSpPr>
        <p:sp>
          <p:nvSpPr>
            <p:cNvPr id="42" name="文本框 41"/>
            <p:cNvSpPr txBox="1"/>
            <p:nvPr/>
          </p:nvSpPr>
          <p:spPr>
            <a:xfrm>
              <a:off x="7615605" y="1123318"/>
              <a:ext cx="2839034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7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进程管理</a:t>
              </a:r>
              <a:endParaRPr lang="zh-CN" altLang="en-US" sz="2700" dirty="0"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264564" y="1095851"/>
              <a:ext cx="16235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02</a:t>
              </a:r>
              <a:r>
                <a:rPr lang="en-US" altLang="zh-CN" sz="44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.</a:t>
              </a:r>
              <a:endParaRPr lang="zh-CN" altLang="en-US" sz="4400" b="1" i="1" spc="200" dirty="0">
                <a:solidFill>
                  <a:schemeClr val="bg1">
                    <a:lumMod val="9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643331" y="1588092"/>
              <a:ext cx="3497109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方正舒体" panose="02010601030101010101" pitchFamily="2" charset="-122"/>
                  <a:sym typeface="+mn-ea"/>
                </a:rPr>
                <a:t>PROCESS MANAGEMENT</a:t>
              </a:r>
              <a:endParaRPr lang="en-US" altLang="zh-CN" sz="12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ea typeface="方正舒体" panose="02010601030101010101" pitchFamily="2" charset="-122"/>
                <a:sym typeface="+mn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502007" y="1149225"/>
            <a:ext cx="4875876" cy="769441"/>
            <a:chOff x="6264564" y="1095851"/>
            <a:chExt cx="4875876" cy="769441"/>
          </a:xfrm>
        </p:grpSpPr>
        <p:sp>
          <p:nvSpPr>
            <p:cNvPr id="46" name="文本框 45"/>
            <p:cNvSpPr txBox="1"/>
            <p:nvPr/>
          </p:nvSpPr>
          <p:spPr>
            <a:xfrm>
              <a:off x="7616240" y="1125223"/>
              <a:ext cx="2839034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700" dirty="0">
                  <a:solidFill>
                    <a:schemeClr val="bg1"/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进程控制块</a:t>
              </a:r>
              <a:endParaRPr lang="zh-CN" altLang="en-US" sz="27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264564" y="1095851"/>
              <a:ext cx="16235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01</a:t>
              </a:r>
              <a:r>
                <a:rPr lang="en-US" altLang="zh-CN" sz="44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.</a:t>
              </a:r>
              <a:endParaRPr lang="zh-CN" altLang="en-US" sz="4400" b="1" i="1" spc="200" dirty="0">
                <a:solidFill>
                  <a:schemeClr val="bg1">
                    <a:lumMod val="9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7643331" y="1588092"/>
              <a:ext cx="3497109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方正舒体" panose="02010601030101010101" pitchFamily="2" charset="-122"/>
                  <a:sym typeface="+mn-ea"/>
                </a:rPr>
                <a:t>PROCESS CONTROL BLOCK</a:t>
              </a:r>
              <a:endParaRPr kumimoji="0" lang="en-US" altLang="zh-CN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方正舒体" panose="02010601030101010101" pitchFamily="2" charset="-122"/>
                <a:sym typeface="+mn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502563" y="4808325"/>
            <a:ext cx="4875876" cy="769441"/>
            <a:chOff x="6264564" y="1095851"/>
            <a:chExt cx="4875876" cy="769441"/>
          </a:xfrm>
        </p:grpSpPr>
        <p:sp>
          <p:nvSpPr>
            <p:cNvPr id="50" name="文本框 49"/>
            <p:cNvSpPr txBox="1"/>
            <p:nvPr/>
          </p:nvSpPr>
          <p:spPr>
            <a:xfrm>
              <a:off x="7615605" y="1123318"/>
              <a:ext cx="2839034" cy="506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7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进程回收</a:t>
              </a:r>
              <a:endParaRPr lang="zh-CN" altLang="en-US" sz="2700" dirty="0"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264564" y="1095851"/>
              <a:ext cx="16235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04</a:t>
              </a:r>
              <a:r>
                <a:rPr lang="en-US" altLang="zh-CN" sz="4400" b="1" i="1" spc="200" dirty="0">
                  <a:solidFill>
                    <a:schemeClr val="bg1">
                      <a:lumMod val="9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.</a:t>
              </a:r>
              <a:endParaRPr lang="zh-CN" altLang="en-US" sz="4400" b="1" i="1" spc="200" dirty="0">
                <a:solidFill>
                  <a:schemeClr val="bg1">
                    <a:lumMod val="9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643331" y="1588092"/>
              <a:ext cx="3497109" cy="2755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20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ea typeface="方正舒体" panose="02010601030101010101" pitchFamily="2" charset="-122"/>
                  <a:sym typeface="+mn-ea"/>
                </a:rPr>
                <a:t>PROCESS RECYCLING</a:t>
              </a:r>
              <a:endParaRPr kumimoji="0" lang="en-US" altLang="zh-CN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方正舒体" panose="02010601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38" y="596324"/>
            <a:ext cx="210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输入标题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9973246" y="592441"/>
            <a:ext cx="1691639" cy="469899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5842533" y="1780516"/>
          <a:ext cx="5516271" cy="392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1398872" y="1870209"/>
            <a:ext cx="4184302" cy="3841480"/>
            <a:chOff x="929640" y="2000651"/>
            <a:chExt cx="4184302" cy="3841480"/>
          </a:xfrm>
        </p:grpSpPr>
        <p:sp>
          <p:nvSpPr>
            <p:cNvPr id="17" name="文本框 16"/>
            <p:cNvSpPr txBox="1"/>
            <p:nvPr/>
          </p:nvSpPr>
          <p:spPr>
            <a:xfrm>
              <a:off x="929640" y="2000651"/>
              <a:ext cx="4184302" cy="98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sym typeface="+mn-lt"/>
                </a:rPr>
                <a:t>点击添加相关文字</a:t>
              </a:r>
              <a:endParaRPr lang="en-US" altLang="zh-CN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PLEASE ENTER YOUR TITLE HERE</a:t>
              </a:r>
              <a:endParaRPr kumimoji="0" lang="en-US" altLang="zh-CN" sz="105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29640" y="2935608"/>
              <a:ext cx="4184302" cy="98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sym typeface="+mn-lt"/>
                </a:rPr>
                <a:t>点击添加相关文字</a:t>
              </a:r>
              <a:endParaRPr lang="en-US" altLang="zh-CN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PLEASE ENTER YOUR TITLE HERE</a:t>
              </a:r>
              <a:endParaRPr kumimoji="0" lang="en-US" altLang="zh-CN" sz="105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29640" y="3871567"/>
              <a:ext cx="4184302" cy="98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sym typeface="+mn-lt"/>
                </a:rPr>
                <a:t>点击添加相关文字</a:t>
              </a:r>
              <a:endParaRPr lang="en-US" altLang="zh-CN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PLEASE ENTER YOUR TITLE HERE</a:t>
              </a:r>
              <a:endParaRPr kumimoji="0" lang="en-US" altLang="zh-CN" sz="105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29640" y="4856348"/>
              <a:ext cx="4184302" cy="985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l"/>
                <a:defRPr/>
              </a:pPr>
              <a:r>
                <a:rPr lang="zh-CN" altLang="en-US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sym typeface="+mn-lt"/>
                </a:rPr>
                <a:t>点击添加相关文字</a:t>
              </a:r>
              <a:endParaRPr lang="en-US" altLang="zh-CN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sym typeface="+mn-lt"/>
              </a:endParaRP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05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PLEASE ENTER YOUR TITLE HERE</a:t>
              </a:r>
              <a:endParaRPr kumimoji="0" lang="en-US" altLang="zh-CN" sz="1050" b="0" i="0" u="none" strike="noStrike" kern="1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marL="171450" indent="-171450" eaLnBrk="1" fontAlgn="auto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108571" y="3168609"/>
            <a:ext cx="4761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在此输入标题</a:t>
            </a:r>
            <a:endParaRPr lang="zh-CN" altLang="en-US" sz="5300" spc="2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00668" y="4280424"/>
            <a:ext cx="4761108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700" kern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PLEASE ENTER YOUR TITLE HERE</a:t>
            </a:r>
            <a:endParaRPr kumimoji="0" lang="en-US" altLang="zh-CN" sz="17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03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12778" y="439140"/>
            <a:ext cx="2196582" cy="61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0"/>
            <a:ext cx="12192000" cy="693277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-1" y="-1"/>
            <a:ext cx="12192000" cy="693277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121438" y="596324"/>
            <a:ext cx="210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输入标题</a:t>
            </a:r>
            <a:endParaRPr lang="zh-CN" altLang="en-US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2" cstate="hqprint"/>
          <a:stretch>
            <a:fillRect/>
          </a:stretch>
        </p:blipFill>
        <p:spPr>
          <a:xfrm>
            <a:off x="3420270" y="653761"/>
            <a:ext cx="1691639" cy="469899"/>
          </a:xfrm>
          <a:prstGeom prst="rect">
            <a:avLst/>
          </a:prstGeom>
        </p:spPr>
      </p:pic>
      <p:sp>
        <p:nvSpPr>
          <p:cNvPr id="37" name="流程图: 卡片 36"/>
          <p:cNvSpPr/>
          <p:nvPr/>
        </p:nvSpPr>
        <p:spPr>
          <a:xfrm>
            <a:off x="7781470" y="1181099"/>
            <a:ext cx="3597628" cy="5277981"/>
          </a:xfrm>
          <a:prstGeom prst="flowChartPunchedCard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393700" dist="152400" dir="3000000" algn="ctr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01472" y="3641583"/>
            <a:ext cx="6579870" cy="2112235"/>
          </a:xfrm>
          <a:custGeom>
            <a:avLst/>
            <a:gdLst>
              <a:gd name="connsiteX0" fmla="*/ 0 w 6568440"/>
              <a:gd name="connsiteY0" fmla="*/ 0 h 1466088"/>
              <a:gd name="connsiteX1" fmla="*/ 6568440 w 6568440"/>
              <a:gd name="connsiteY1" fmla="*/ 0 h 1466088"/>
              <a:gd name="connsiteX2" fmla="*/ 6568440 w 6568440"/>
              <a:gd name="connsiteY2" fmla="*/ 1466088 h 1466088"/>
              <a:gd name="connsiteX3" fmla="*/ 0 w 6568440"/>
              <a:gd name="connsiteY3" fmla="*/ 1466088 h 1466088"/>
              <a:gd name="connsiteX4" fmla="*/ 0 w 6568440"/>
              <a:gd name="connsiteY4" fmla="*/ 0 h 1466088"/>
              <a:gd name="connsiteX0-1" fmla="*/ 0 w 6577584"/>
              <a:gd name="connsiteY0-2" fmla="*/ 612648 h 1466088"/>
              <a:gd name="connsiteX1-3" fmla="*/ 6577584 w 6577584"/>
              <a:gd name="connsiteY1-4" fmla="*/ 0 h 1466088"/>
              <a:gd name="connsiteX2-5" fmla="*/ 6577584 w 6577584"/>
              <a:gd name="connsiteY2-6" fmla="*/ 1466088 h 1466088"/>
              <a:gd name="connsiteX3-7" fmla="*/ 9144 w 6577584"/>
              <a:gd name="connsiteY3-8" fmla="*/ 1466088 h 1466088"/>
              <a:gd name="connsiteX4-9" fmla="*/ 0 w 6577584"/>
              <a:gd name="connsiteY4-10" fmla="*/ 612648 h 1466088"/>
              <a:gd name="connsiteX0-11" fmla="*/ 2286 w 6579870"/>
              <a:gd name="connsiteY0-12" fmla="*/ 612648 h 1466088"/>
              <a:gd name="connsiteX1-13" fmla="*/ 6579870 w 6579870"/>
              <a:gd name="connsiteY1-14" fmla="*/ 0 h 1466088"/>
              <a:gd name="connsiteX2-15" fmla="*/ 6579870 w 6579870"/>
              <a:gd name="connsiteY2-16" fmla="*/ 1466088 h 1466088"/>
              <a:gd name="connsiteX3-17" fmla="*/ 0 w 6579870"/>
              <a:gd name="connsiteY3-18" fmla="*/ 1462278 h 1466088"/>
              <a:gd name="connsiteX4-19" fmla="*/ 2286 w 6579870"/>
              <a:gd name="connsiteY4-20" fmla="*/ 612648 h 1466088"/>
              <a:gd name="connsiteX0-21" fmla="*/ 25435 w 6579870"/>
              <a:gd name="connsiteY0-22" fmla="*/ 419835 h 1466088"/>
              <a:gd name="connsiteX1-23" fmla="*/ 6579870 w 6579870"/>
              <a:gd name="connsiteY1-24" fmla="*/ 0 h 1466088"/>
              <a:gd name="connsiteX2-25" fmla="*/ 6579870 w 6579870"/>
              <a:gd name="connsiteY2-26" fmla="*/ 1466088 h 1466088"/>
              <a:gd name="connsiteX3-27" fmla="*/ 0 w 6579870"/>
              <a:gd name="connsiteY3-28" fmla="*/ 1462278 h 1466088"/>
              <a:gd name="connsiteX4-29" fmla="*/ 25435 w 6579870"/>
              <a:gd name="connsiteY4-30" fmla="*/ 419835 h 1466088"/>
              <a:gd name="connsiteX0-31" fmla="*/ 35 w 6579870"/>
              <a:gd name="connsiteY0-32" fmla="*/ 419835 h 1466088"/>
              <a:gd name="connsiteX1-33" fmla="*/ 6579870 w 6579870"/>
              <a:gd name="connsiteY1-34" fmla="*/ 0 h 1466088"/>
              <a:gd name="connsiteX2-35" fmla="*/ 6579870 w 6579870"/>
              <a:gd name="connsiteY2-36" fmla="*/ 1466088 h 1466088"/>
              <a:gd name="connsiteX3-37" fmla="*/ 0 w 6579870"/>
              <a:gd name="connsiteY3-38" fmla="*/ 1462278 h 1466088"/>
              <a:gd name="connsiteX4-39" fmla="*/ 35 w 6579870"/>
              <a:gd name="connsiteY4-40" fmla="*/ 419835 h 1466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79870" h="1466088">
                <a:moveTo>
                  <a:pt x="35" y="419835"/>
                </a:moveTo>
                <a:lnTo>
                  <a:pt x="6579870" y="0"/>
                </a:lnTo>
                <a:lnTo>
                  <a:pt x="6579870" y="1466088"/>
                </a:lnTo>
                <a:lnTo>
                  <a:pt x="0" y="1462278"/>
                </a:lnTo>
                <a:cubicBezTo>
                  <a:pt x="12" y="1114797"/>
                  <a:pt x="23" y="767316"/>
                  <a:pt x="35" y="419835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3758" y="1989441"/>
            <a:ext cx="6577584" cy="2112238"/>
          </a:xfrm>
          <a:custGeom>
            <a:avLst/>
            <a:gdLst>
              <a:gd name="connsiteX0" fmla="*/ 0 w 6568440"/>
              <a:gd name="connsiteY0" fmla="*/ 0 h 1490446"/>
              <a:gd name="connsiteX1" fmla="*/ 6568440 w 6568440"/>
              <a:gd name="connsiteY1" fmla="*/ 0 h 1490446"/>
              <a:gd name="connsiteX2" fmla="*/ 6568440 w 6568440"/>
              <a:gd name="connsiteY2" fmla="*/ 1490446 h 1490446"/>
              <a:gd name="connsiteX3" fmla="*/ 0 w 6568440"/>
              <a:gd name="connsiteY3" fmla="*/ 1490446 h 1490446"/>
              <a:gd name="connsiteX4" fmla="*/ 0 w 6568440"/>
              <a:gd name="connsiteY4" fmla="*/ 0 h 1490446"/>
              <a:gd name="connsiteX0-1" fmla="*/ 9144 w 6577584"/>
              <a:gd name="connsiteY0-2" fmla="*/ 0 h 2112238"/>
              <a:gd name="connsiteX1-3" fmla="*/ 6577584 w 6577584"/>
              <a:gd name="connsiteY1-4" fmla="*/ 0 h 2112238"/>
              <a:gd name="connsiteX2-5" fmla="*/ 6577584 w 6577584"/>
              <a:gd name="connsiteY2-6" fmla="*/ 1490446 h 2112238"/>
              <a:gd name="connsiteX3-7" fmla="*/ 0 w 6577584"/>
              <a:gd name="connsiteY3-8" fmla="*/ 2112238 h 2112238"/>
              <a:gd name="connsiteX4-9" fmla="*/ 9144 w 6577584"/>
              <a:gd name="connsiteY4-10" fmla="*/ 0 h 211223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577584" h="2112238">
                <a:moveTo>
                  <a:pt x="9144" y="0"/>
                </a:moveTo>
                <a:lnTo>
                  <a:pt x="6577584" y="0"/>
                </a:lnTo>
                <a:lnTo>
                  <a:pt x="6577584" y="1490446"/>
                </a:lnTo>
                <a:lnTo>
                  <a:pt x="0" y="2112238"/>
                </a:lnTo>
                <a:lnTo>
                  <a:pt x="9144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1075767" y="2212088"/>
            <a:ext cx="5844489" cy="17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，点击添加相关标题文字，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点击添加相关标题文字。</a:t>
            </a:r>
            <a:endParaRPr lang="en-GB" altLang="zh-CN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GB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66"/>
          <p:cNvSpPr txBox="1">
            <a:spLocks noChangeArrowheads="1"/>
          </p:cNvSpPr>
          <p:nvPr/>
        </p:nvSpPr>
        <p:spPr bwMode="auto">
          <a:xfrm>
            <a:off x="1099351" y="4158358"/>
            <a:ext cx="5797319" cy="149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rPr>
              <a:t>                                          点击添加相关标题文字，点击添加相关标题文字。点击添加相关标题文字，点击添加相关标题文字，点击添加相关标题文字，点击添加相关标题文字。点击添加相关标题文字，点击添加相关标题文字，点击添加相关标题文字，点击添加相关标题文字。</a:t>
            </a:r>
            <a:endParaRPr lang="en-GB" altLang="zh-CN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GB" altLang="zh-CN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hqprint"/>
          <a:srcRect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074756" y="731519"/>
            <a:ext cx="8042485" cy="5394960"/>
          </a:xfrm>
          <a:custGeom>
            <a:avLst/>
            <a:gdLst>
              <a:gd name="connsiteX0" fmla="*/ 0 w 8042485"/>
              <a:gd name="connsiteY0" fmla="*/ 0 h 5394960"/>
              <a:gd name="connsiteX1" fmla="*/ 8042485 w 8042485"/>
              <a:gd name="connsiteY1" fmla="*/ 0 h 5394960"/>
              <a:gd name="connsiteX2" fmla="*/ 8042485 w 8042485"/>
              <a:gd name="connsiteY2" fmla="*/ 5394960 h 5394960"/>
              <a:gd name="connsiteX3" fmla="*/ 0 w 8042485"/>
              <a:gd name="connsiteY3" fmla="*/ 5394960 h 5394960"/>
              <a:gd name="connsiteX4" fmla="*/ 0 w 8042485"/>
              <a:gd name="connsiteY4" fmla="*/ 0 h 5394960"/>
              <a:gd name="connsiteX0-1" fmla="*/ 0 w 8501805"/>
              <a:gd name="connsiteY0-2" fmla="*/ 68894 h 5463854"/>
              <a:gd name="connsiteX1-3" fmla="*/ 8042485 w 8501805"/>
              <a:gd name="connsiteY1-4" fmla="*/ 68894 h 5463854"/>
              <a:gd name="connsiteX2-5" fmla="*/ 8501803 w 8501805"/>
              <a:gd name="connsiteY2-6" fmla="*/ 56703 h 5463854"/>
              <a:gd name="connsiteX3-7" fmla="*/ 8042485 w 8501805"/>
              <a:gd name="connsiteY3-8" fmla="*/ 5463854 h 5463854"/>
              <a:gd name="connsiteX4-9" fmla="*/ 0 w 8501805"/>
              <a:gd name="connsiteY4-10" fmla="*/ 5463854 h 5463854"/>
              <a:gd name="connsiteX5" fmla="*/ 0 w 8501805"/>
              <a:gd name="connsiteY5" fmla="*/ 68894 h 5463854"/>
              <a:gd name="connsiteX0-11" fmla="*/ 0 w 8489613"/>
              <a:gd name="connsiteY0-12" fmla="*/ 31338 h 5426298"/>
              <a:gd name="connsiteX1-13" fmla="*/ 8042485 w 8489613"/>
              <a:gd name="connsiteY1-14" fmla="*/ 31338 h 5426298"/>
              <a:gd name="connsiteX2-15" fmla="*/ 8489611 w 8489613"/>
              <a:gd name="connsiteY2-16" fmla="*/ 61819 h 5426298"/>
              <a:gd name="connsiteX3-17" fmla="*/ 8042485 w 8489613"/>
              <a:gd name="connsiteY3-18" fmla="*/ 5426298 h 5426298"/>
              <a:gd name="connsiteX4-19" fmla="*/ 0 w 8489613"/>
              <a:gd name="connsiteY4-20" fmla="*/ 5426298 h 5426298"/>
              <a:gd name="connsiteX5-21" fmla="*/ 0 w 8489613"/>
              <a:gd name="connsiteY5-22" fmla="*/ 31338 h 5426298"/>
              <a:gd name="connsiteX0-23" fmla="*/ 0 w 8245777"/>
              <a:gd name="connsiteY0-24" fmla="*/ 0 h 5394960"/>
              <a:gd name="connsiteX1-25" fmla="*/ 8042485 w 8245777"/>
              <a:gd name="connsiteY1-26" fmla="*/ 0 h 5394960"/>
              <a:gd name="connsiteX2-27" fmla="*/ 8245771 w 8245777"/>
              <a:gd name="connsiteY2-28" fmla="*/ 438913 h 5394960"/>
              <a:gd name="connsiteX3-29" fmla="*/ 8042485 w 8245777"/>
              <a:gd name="connsiteY3-30" fmla="*/ 5394960 h 5394960"/>
              <a:gd name="connsiteX4-31" fmla="*/ 0 w 8245777"/>
              <a:gd name="connsiteY4-32" fmla="*/ 5394960 h 5394960"/>
              <a:gd name="connsiteX5-33" fmla="*/ 0 w 8245777"/>
              <a:gd name="connsiteY5-34" fmla="*/ 0 h 5394960"/>
              <a:gd name="connsiteX0-35" fmla="*/ 0 w 8245772"/>
              <a:gd name="connsiteY0-36" fmla="*/ 0 h 5394960"/>
              <a:gd name="connsiteX1-37" fmla="*/ 7140277 w 8245772"/>
              <a:gd name="connsiteY1-38" fmla="*/ 0 h 5394960"/>
              <a:gd name="connsiteX2-39" fmla="*/ 8245771 w 8245772"/>
              <a:gd name="connsiteY2-40" fmla="*/ 438913 h 5394960"/>
              <a:gd name="connsiteX3-41" fmla="*/ 8042485 w 8245772"/>
              <a:gd name="connsiteY3-42" fmla="*/ 5394960 h 5394960"/>
              <a:gd name="connsiteX4-43" fmla="*/ 0 w 8245772"/>
              <a:gd name="connsiteY4-44" fmla="*/ 5394960 h 5394960"/>
              <a:gd name="connsiteX5-45" fmla="*/ 0 w 8245772"/>
              <a:gd name="connsiteY5-46" fmla="*/ 0 h 5394960"/>
              <a:gd name="connsiteX0-47" fmla="*/ 0 w 8042485"/>
              <a:gd name="connsiteY0-48" fmla="*/ 0 h 5394960"/>
              <a:gd name="connsiteX1-49" fmla="*/ 7140277 w 8042485"/>
              <a:gd name="connsiteY1-50" fmla="*/ 0 h 5394960"/>
              <a:gd name="connsiteX2-51" fmla="*/ 8026315 w 8042485"/>
              <a:gd name="connsiteY2-52" fmla="*/ 646177 h 5394960"/>
              <a:gd name="connsiteX3-53" fmla="*/ 8042485 w 8042485"/>
              <a:gd name="connsiteY3-54" fmla="*/ 5394960 h 5394960"/>
              <a:gd name="connsiteX4-55" fmla="*/ 0 w 8042485"/>
              <a:gd name="connsiteY4-56" fmla="*/ 5394960 h 5394960"/>
              <a:gd name="connsiteX5-57" fmla="*/ 0 w 8042485"/>
              <a:gd name="connsiteY5-58" fmla="*/ 0 h 5394960"/>
              <a:gd name="connsiteX0-59" fmla="*/ 0 w 8042485"/>
              <a:gd name="connsiteY0-60" fmla="*/ 0 h 5394960"/>
              <a:gd name="connsiteX1-61" fmla="*/ 7140277 w 8042485"/>
              <a:gd name="connsiteY1-62" fmla="*/ 0 h 5394960"/>
              <a:gd name="connsiteX2-63" fmla="*/ 8026315 w 8042485"/>
              <a:gd name="connsiteY2-64" fmla="*/ 646177 h 5394960"/>
              <a:gd name="connsiteX3-65" fmla="*/ 8042485 w 8042485"/>
              <a:gd name="connsiteY3-66" fmla="*/ 5394960 h 5394960"/>
              <a:gd name="connsiteX4-67" fmla="*/ 0 w 8042485"/>
              <a:gd name="connsiteY4-68" fmla="*/ 5394960 h 5394960"/>
              <a:gd name="connsiteX5-69" fmla="*/ 0 w 8042485"/>
              <a:gd name="connsiteY5-70" fmla="*/ 0 h 5394960"/>
              <a:gd name="connsiteX0-71" fmla="*/ 0 w 8042485"/>
              <a:gd name="connsiteY0-72" fmla="*/ 0 h 5394960"/>
              <a:gd name="connsiteX1-73" fmla="*/ 7140277 w 8042485"/>
              <a:gd name="connsiteY1-74" fmla="*/ 0 h 5394960"/>
              <a:gd name="connsiteX2-75" fmla="*/ 8026315 w 8042485"/>
              <a:gd name="connsiteY2-76" fmla="*/ 646177 h 5394960"/>
              <a:gd name="connsiteX3-77" fmla="*/ 8042485 w 8042485"/>
              <a:gd name="connsiteY3-78" fmla="*/ 5394960 h 5394960"/>
              <a:gd name="connsiteX4-79" fmla="*/ 0 w 8042485"/>
              <a:gd name="connsiteY4-80" fmla="*/ 5394960 h 5394960"/>
              <a:gd name="connsiteX5-81" fmla="*/ 0 w 8042485"/>
              <a:gd name="connsiteY5-82" fmla="*/ 0 h 5394960"/>
              <a:gd name="connsiteX0-83" fmla="*/ 0 w 8042485"/>
              <a:gd name="connsiteY0-84" fmla="*/ 0 h 5394960"/>
              <a:gd name="connsiteX1-85" fmla="*/ 7448887 w 8042485"/>
              <a:gd name="connsiteY1-86" fmla="*/ 0 h 5394960"/>
              <a:gd name="connsiteX2-87" fmla="*/ 8026315 w 8042485"/>
              <a:gd name="connsiteY2-88" fmla="*/ 646177 h 5394960"/>
              <a:gd name="connsiteX3-89" fmla="*/ 8042485 w 8042485"/>
              <a:gd name="connsiteY3-90" fmla="*/ 5394960 h 5394960"/>
              <a:gd name="connsiteX4-91" fmla="*/ 0 w 8042485"/>
              <a:gd name="connsiteY4-92" fmla="*/ 5394960 h 5394960"/>
              <a:gd name="connsiteX5-93" fmla="*/ 0 w 8042485"/>
              <a:gd name="connsiteY5-94" fmla="*/ 0 h 5394960"/>
              <a:gd name="connsiteX0-95" fmla="*/ 0 w 8042485"/>
              <a:gd name="connsiteY0-96" fmla="*/ 0 h 5394960"/>
              <a:gd name="connsiteX1-97" fmla="*/ 7448887 w 8042485"/>
              <a:gd name="connsiteY1-98" fmla="*/ 0 h 5394960"/>
              <a:gd name="connsiteX2-99" fmla="*/ 8026315 w 8042485"/>
              <a:gd name="connsiteY2-100" fmla="*/ 646177 h 5394960"/>
              <a:gd name="connsiteX3-101" fmla="*/ 8042485 w 8042485"/>
              <a:gd name="connsiteY3-102" fmla="*/ 5394960 h 5394960"/>
              <a:gd name="connsiteX4-103" fmla="*/ 0 w 8042485"/>
              <a:gd name="connsiteY4-104" fmla="*/ 5394960 h 5394960"/>
              <a:gd name="connsiteX5-105" fmla="*/ 0 w 8042485"/>
              <a:gd name="connsiteY5-106" fmla="*/ 0 h 5394960"/>
              <a:gd name="connsiteX0-107" fmla="*/ 0 w 8042485"/>
              <a:gd name="connsiteY0-108" fmla="*/ 0 h 5394960"/>
              <a:gd name="connsiteX1-109" fmla="*/ 7448887 w 8042485"/>
              <a:gd name="connsiteY1-110" fmla="*/ 0 h 5394960"/>
              <a:gd name="connsiteX2-111" fmla="*/ 8026315 w 8042485"/>
              <a:gd name="connsiteY2-112" fmla="*/ 646177 h 5394960"/>
              <a:gd name="connsiteX3-113" fmla="*/ 8042485 w 8042485"/>
              <a:gd name="connsiteY3-114" fmla="*/ 5394960 h 5394960"/>
              <a:gd name="connsiteX4-115" fmla="*/ 0 w 8042485"/>
              <a:gd name="connsiteY4-116" fmla="*/ 5394960 h 5394960"/>
              <a:gd name="connsiteX5-117" fmla="*/ 0 w 8042485"/>
              <a:gd name="connsiteY5-118" fmla="*/ 0 h 53949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8042485" h="5394960">
                <a:moveTo>
                  <a:pt x="0" y="0"/>
                </a:moveTo>
                <a:lnTo>
                  <a:pt x="7448887" y="0"/>
                </a:lnTo>
                <a:cubicBezTo>
                  <a:pt x="8034301" y="646938"/>
                  <a:pt x="7455158" y="-14280"/>
                  <a:pt x="8026315" y="646177"/>
                </a:cubicBezTo>
                <a:lnTo>
                  <a:pt x="8042485" y="5394960"/>
                </a:lnTo>
                <a:lnTo>
                  <a:pt x="0" y="53949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4561677" y="1558053"/>
            <a:ext cx="3342985" cy="4211793"/>
            <a:chOff x="4744557" y="1512333"/>
            <a:chExt cx="3342985" cy="4211793"/>
          </a:xfrm>
        </p:grpSpPr>
        <p:sp>
          <p:nvSpPr>
            <p:cNvPr id="17" name="文本框 16"/>
            <p:cNvSpPr txBox="1"/>
            <p:nvPr/>
          </p:nvSpPr>
          <p:spPr>
            <a:xfrm>
              <a:off x="5245111" y="1512333"/>
              <a:ext cx="24180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spc="200" dirty="0">
                  <a:solidFill>
                    <a:schemeClr val="accent1">
                      <a:lumMod val="7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谢谢观看</a:t>
              </a:r>
              <a:endParaRPr lang="zh-CN" altLang="en-US" sz="60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 cstate="hqprint"/>
            <a:stretch>
              <a:fillRect/>
            </a:stretch>
          </p:blipFill>
          <p:spPr>
            <a:xfrm>
              <a:off x="5608326" y="5254227"/>
              <a:ext cx="1691639" cy="469899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4744557" y="4211685"/>
              <a:ext cx="3342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汇报人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小夏      指导老师 </a:t>
              </a:r>
              <a:r>
                <a:rPr lang="en-US" altLang="zh-CN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XXX</a:t>
              </a:r>
              <a:endParaRPr lang="zh-CN" altLang="en-US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831091" y="3770705"/>
              <a:ext cx="3246108" cy="1148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矩形 28"/>
          <p:cNvSpPr/>
          <p:nvPr/>
        </p:nvSpPr>
        <p:spPr>
          <a:xfrm>
            <a:off x="4648211" y="3490272"/>
            <a:ext cx="32461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100" kern="100" dirty="0">
                <a:solidFill>
                  <a:srgbClr val="2967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 YOU </a:t>
            </a:r>
            <a:r>
              <a:rPr lang="en-US" altLang="zh-CN" sz="1100" kern="100">
                <a:solidFill>
                  <a:srgbClr val="2967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WATCHING</a:t>
            </a:r>
            <a:endParaRPr kumimoji="0" lang="en-US" altLang="zh-CN" sz="1100" b="0" i="0" u="none" strike="noStrike" kern="100" cap="none" spc="0" normalizeH="0" baseline="0" noProof="0" dirty="0">
              <a:ln>
                <a:noFill/>
              </a:ln>
              <a:solidFill>
                <a:srgbClr val="29679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692646" y="3168609"/>
            <a:ext cx="4761109" cy="906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进程回收</a:t>
            </a:r>
            <a:endParaRPr lang="zh-CN" altLang="en-US" sz="5300" spc="200" dirty="0">
              <a:solidFill>
                <a:schemeClr val="bg1"/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715248" y="4280424"/>
            <a:ext cx="4761108" cy="352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700" kern="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PROCESS RECYCLING</a:t>
            </a:r>
            <a:endParaRPr kumimoji="0" lang="en-US" altLang="zh-CN" sz="1700" b="0" i="0" u="none" strike="noStrike" kern="1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04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7285" y="5856092"/>
            <a:ext cx="2196582" cy="610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596265"/>
            <a:ext cx="705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进程退出方法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OsProcessExit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1845" y="1627505"/>
            <a:ext cx="3486785" cy="4462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该函数接受两个参数，一个是指向 LosTaskCB 结构体的指针 runTask，表示当前正在运行的任务；另一个是整型变量 status，表示进程的退出状态。</a:t>
            </a:r>
            <a:endParaRPr lang="en-US" altLang="zh-CN"/>
          </a:p>
          <a:p>
            <a:r>
              <a:rPr lang="en-US" altLang="zh-CN"/>
              <a:t>1.先使用 LOS_ASSERT 宏判断传入的参数 runTask 是否为当前任务，确保函数被正确调用。</a:t>
            </a:r>
            <a:endParaRPr lang="en-US" altLang="zh-CN"/>
          </a:p>
          <a:p>
            <a:r>
              <a:rPr lang="en-US" altLang="zh-CN"/>
              <a:t>2.调用 OsTaskResourcesToFree 函数释放当前任务占用的资源。该函数会释放任务的所有资源，包括内存、文件描述符等等。</a:t>
            </a:r>
            <a:endParaRPr lang="en-US" altLang="zh-CN"/>
          </a:p>
        </p:txBody>
      </p:sp>
      <p:pic>
        <p:nvPicPr>
          <p:cNvPr id="97673310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28820" y="1627505"/>
            <a:ext cx="6805930" cy="248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596265"/>
            <a:ext cx="70561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进程退出方法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OsProcessExit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1845" y="1559560"/>
            <a:ext cx="3486785" cy="4462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3.调用 OsProcessResourcesToFree 函数释放当前进程占用的资源。该函数会释放进程的所有资源，包括内存、文件描述符、线程等等。</a:t>
            </a:r>
            <a:endParaRPr lang="en-US" altLang="zh-CN"/>
          </a:p>
          <a:p>
            <a:r>
              <a:rPr lang="en-US" altLang="zh-CN"/>
              <a:t>4.为了避免中断干扰，使用 SCHEDULER_LOCK 宏对调度器进行加锁。</a:t>
            </a:r>
            <a:endParaRPr lang="en-US" altLang="zh-CN"/>
          </a:p>
          <a:p>
            <a:r>
              <a:rPr lang="en-US" altLang="zh-CN"/>
              <a:t>5.在加锁的情况下，调用 OsProcessNaturalExit 函数，以自然方式（即正常退出）终止当前进程，并将退出状态设置为 status。</a:t>
            </a:r>
            <a:endParaRPr lang="en-US" altLang="zh-CN"/>
          </a:p>
          <a:p>
            <a:r>
              <a:rPr lang="en-US" altLang="zh-CN"/>
              <a:t>6.调度器解锁。</a:t>
            </a:r>
            <a:endParaRPr lang="en-US" altLang="zh-CN"/>
          </a:p>
        </p:txBody>
      </p:sp>
      <p:pic>
        <p:nvPicPr>
          <p:cNvPr id="97673310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28820" y="1627505"/>
            <a:ext cx="6805930" cy="2486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5625" y="1627505"/>
            <a:ext cx="3486785" cy="2529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该函数接受一个指向 LosProcessCB 结构体的指针 processCB，表示需要释放资源的进程控制块。</a:t>
            </a:r>
            <a:endParaRPr lang="en-US" altLang="zh-CN" sz="2800"/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9720" y="1503680"/>
            <a:ext cx="6957060" cy="50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29640" y="3032125"/>
            <a:ext cx="9742170" cy="2529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函数首先检查进程的状态，判断是否具有释放资源的权限。如果进程状态不是 OS_PROCESS_STATUS_INIT 或者 OS_PROCESS_STATUS_RUNNING，则输出错误信息并返回。这个检查是为了确保只有</a:t>
            </a:r>
            <a:r>
              <a:rPr lang="en-US" altLang="zh-CN" sz="2800">
                <a:solidFill>
                  <a:srgbClr val="FF0000"/>
                </a:solidFill>
              </a:rPr>
              <a:t>初始化</a:t>
            </a:r>
            <a:r>
              <a:rPr lang="en-US" altLang="zh-CN" sz="2800"/>
              <a:t>或者</a:t>
            </a:r>
            <a:r>
              <a:rPr lang="en-US" altLang="zh-CN" sz="2800">
                <a:solidFill>
                  <a:srgbClr val="FF0000"/>
                </a:solidFill>
              </a:rPr>
              <a:t>正在运行</a:t>
            </a:r>
            <a:r>
              <a:rPr lang="en-US" altLang="zh-CN" sz="2800"/>
              <a:t>的进程才能释放资源。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2090" y="1674495"/>
            <a:ext cx="8482330" cy="104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29640" y="3429000"/>
            <a:ext cx="9742170" cy="2132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接下来，根据配置选项 LOSCFG_FS_VFS 判断是否开启了文件系统，并且进程处于用户态。如果满足条件，调用 delete_files 函数释放进程所打开的文件。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91080" y="1365885"/>
            <a:ext cx="6544310" cy="176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21410" y="289560"/>
            <a:ext cx="85185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进程资源释放方法</a:t>
            </a:r>
            <a:r>
              <a:rPr lang="en-US" altLang="zh-CN" sz="3200" spc="200" dirty="0">
                <a:solidFill>
                  <a:schemeClr val="accent1">
                    <a:lumMod val="75000"/>
                  </a:schemeClr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OsProcessResourcesToFree</a:t>
            </a:r>
            <a:endParaRPr lang="en-US" altLang="zh-CN" sz="3200" spc="200" dirty="0">
              <a:solidFill>
                <a:schemeClr val="accent1">
                  <a:lumMod val="75000"/>
                </a:schemeClr>
              </a:solidFill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902" y="473684"/>
            <a:ext cx="116738" cy="7074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hqprint"/>
          <a:stretch>
            <a:fillRect/>
          </a:stretch>
        </p:blipFill>
        <p:spPr>
          <a:xfrm>
            <a:off x="9639064" y="473684"/>
            <a:ext cx="1990296" cy="552859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29640" y="3644900"/>
            <a:ext cx="9742170" cy="19164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/>
              <a:t>然后，根据配置选项 LOSCFG_SECURITY_CAPABILITY 判断是否开启了安全能力</a:t>
            </a:r>
            <a:r>
              <a:rPr lang="zh-CN" altLang="en-US" sz="2800"/>
              <a:t>。</a:t>
            </a:r>
            <a:r>
              <a:rPr lang="en-US" altLang="zh-CN" sz="2800"/>
              <a:t>并且</a:t>
            </a:r>
            <a:r>
              <a:rPr lang="zh-CN" altLang="en-US" sz="2800"/>
              <a:t>如果</a:t>
            </a:r>
            <a:r>
              <a:rPr lang="en-US" altLang="zh-CN" sz="2800"/>
              <a:t>进程的用户指针不为空</a:t>
            </a:r>
            <a:r>
              <a:rPr lang="zh-CN" altLang="en-US" sz="2800"/>
              <a:t>，说明该</a:t>
            </a:r>
            <a:r>
              <a:rPr lang="en-US" altLang="zh-CN" sz="2800"/>
              <a:t>PCB</a:t>
            </a:r>
            <a:r>
              <a:rPr lang="zh-CN" altLang="en-US" sz="2800"/>
              <a:t>还有用户态的资源，</a:t>
            </a:r>
            <a:r>
              <a:rPr lang="en-US" altLang="zh-CN" sz="2800"/>
              <a:t>使用 LOS_MemFree 函数释放进程的用户</a:t>
            </a:r>
            <a:r>
              <a:rPr lang="zh-CN" altLang="en-US" sz="2800"/>
              <a:t>态资源，并且将</a:t>
            </a:r>
            <a:r>
              <a:rPr lang="en-US" altLang="zh-CN" sz="2800"/>
              <a:t>PCB</a:t>
            </a:r>
            <a:r>
              <a:rPr lang="zh-CN" altLang="en-US" sz="2800"/>
              <a:t>的用户指针指空。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07210" y="1412875"/>
            <a:ext cx="7987665" cy="1969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commondata" val="eyJoZGlkIjoiNGRkNTg0Njc1MDJmYmFmOWEwMmEwNjk2NzgwZjA0ZTA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3999</Words>
  <Application>WPS 演示</Application>
  <PresentationFormat>宽屏</PresentationFormat>
  <Paragraphs>182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宋体</vt:lpstr>
      <vt:lpstr>Wingdings</vt:lpstr>
      <vt:lpstr>方正兰亭粗黑简体</vt:lpstr>
      <vt:lpstr>Calibri</vt:lpstr>
      <vt:lpstr>思源黑体 CN Bold</vt:lpstr>
      <vt:lpstr>微软雅黑</vt:lpstr>
      <vt:lpstr>方正兰亭特黑简体</vt:lpstr>
      <vt:lpstr>文悦新青年体 (非商业使用) W8</vt:lpstr>
      <vt:lpstr>方正舒体</vt:lpstr>
      <vt:lpstr>Simply City Light</vt:lpstr>
      <vt:lpstr>Yu Gothic UI Light</vt:lpstr>
      <vt:lpstr>SimSun-ExtB</vt:lpstr>
      <vt:lpstr>微软雅黑 Light</vt:lpstr>
      <vt:lpstr>Century Gothic</vt:lpstr>
      <vt:lpstr>等线</vt:lpstr>
      <vt:lpstr>Arial Unicode MS</vt:lpstr>
      <vt:lpstr>等线 Light</vt:lpstr>
      <vt:lpstr>Times New Roman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Shiying</dc:creator>
  <cp:lastModifiedBy>青衣</cp:lastModifiedBy>
  <cp:revision>35</cp:revision>
  <dcterms:created xsi:type="dcterms:W3CDTF">2022-03-04T09:40:00Z</dcterms:created>
  <dcterms:modified xsi:type="dcterms:W3CDTF">2023-11-04T12:02:50Z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E3B9B062029E4343A192B6B1E563D310_13</vt:lpwstr>
  </property>
  <property fmtid="{D5CDD505-2E9C-101B-9397-08002B2CF9AE}" pid="3" name="KSOProductBuildVer">
    <vt:lpwstr>2052-12.1.0.15712</vt:lpwstr>
  </property>
</Properties>
</file>